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9" r:id="rId12"/>
    <p:sldId id="270" r:id="rId13"/>
    <p:sldId id="268"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A69648C-E6B1-4803-9FB2-0D60B3B39E20}" type="datetimeFigureOut">
              <a:rPr lang="hu-HU" smtClean="0"/>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69648C-E6B1-4803-9FB2-0D60B3B39E20}" type="datetimeFigureOut">
              <a:rPr lang="hu-HU" smtClean="0"/>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69648C-E6B1-4803-9FB2-0D60B3B39E20}" type="datetimeFigureOut">
              <a:rPr lang="hu-HU" smtClean="0"/>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69648C-E6B1-4803-9FB2-0D60B3B39E20}" type="datetimeFigureOut">
              <a:rPr lang="hu-HU" smtClean="0"/>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A69648C-E6B1-4803-9FB2-0D60B3B39E20}" type="datetimeFigureOut">
              <a:rPr lang="hu-HU" smtClean="0"/>
              <a:t>2015.03.24.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A69648C-E6B1-4803-9FB2-0D60B3B39E20}" type="datetimeFigureOut">
              <a:rPr lang="hu-HU" smtClean="0"/>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A69648C-E6B1-4803-9FB2-0D60B3B39E20}" type="datetimeFigureOut">
              <a:rPr lang="hu-HU" smtClean="0"/>
              <a:t>2015.03.24.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A69648C-E6B1-4803-9FB2-0D60B3B39E20}" type="datetimeFigureOut">
              <a:rPr lang="hu-HU" smtClean="0"/>
              <a:t>2015.03.24.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A69648C-E6B1-4803-9FB2-0D60B3B39E20}" type="datetimeFigureOut">
              <a:rPr lang="hu-HU" smtClean="0"/>
              <a:t>2015.03.24.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A69648C-E6B1-4803-9FB2-0D60B3B39E20}" type="datetimeFigureOut">
              <a:rPr lang="hu-HU" smtClean="0"/>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A69648C-E6B1-4803-9FB2-0D60B3B39E20}" type="datetimeFigureOut">
              <a:rPr lang="hu-HU" smtClean="0"/>
              <a:t>2015.03.24.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BDA4C09-76A3-4359-BFFB-E1B392917419}"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9648C-E6B1-4803-9FB2-0D60B3B39E20}" type="datetimeFigureOut">
              <a:rPr lang="hu-HU" smtClean="0"/>
              <a:t>2015.03.24.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A4C09-76A3-4359-BFFB-E1B392917419}"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14282" y="2071678"/>
            <a:ext cx="7772400" cy="1470025"/>
          </a:xfrm>
        </p:spPr>
        <p:txBody>
          <a:bodyPr>
            <a:noAutofit/>
          </a:bodyPr>
          <a:lstStyle/>
          <a:p>
            <a:r>
              <a:rPr lang="hu-HU" sz="9600" dirty="0" err="1" smtClean="0">
                <a:solidFill>
                  <a:srgbClr val="FF0000"/>
                </a:solidFill>
              </a:rPr>
              <a:t>Australia</a:t>
            </a:r>
            <a:endParaRPr lang="hu-HU" sz="9600" dirty="0">
              <a:solidFill>
                <a:srgbClr val="FF0000"/>
              </a:solidFill>
            </a:endParaRPr>
          </a:p>
        </p:txBody>
      </p:sp>
      <p:sp>
        <p:nvSpPr>
          <p:cNvPr id="3" name="Alcím 2"/>
          <p:cNvSpPr>
            <a:spLocks noGrp="1"/>
          </p:cNvSpPr>
          <p:nvPr>
            <p:ph type="subTitle" idx="1"/>
          </p:nvPr>
        </p:nvSpPr>
        <p:spPr>
          <a:xfrm>
            <a:off x="0" y="4071942"/>
            <a:ext cx="8001024" cy="2357454"/>
          </a:xfrm>
        </p:spPr>
        <p:txBody>
          <a:bodyPr>
            <a:normAutofit/>
          </a:bodyPr>
          <a:lstStyle/>
          <a:p>
            <a:pPr algn="l"/>
            <a:r>
              <a:rPr lang="hu-HU" sz="4000" dirty="0" err="1" smtClean="0">
                <a:solidFill>
                  <a:srgbClr val="FF0000"/>
                </a:solidFill>
              </a:rPr>
              <a:t>Presented</a:t>
            </a:r>
            <a:r>
              <a:rPr lang="hu-HU" sz="4000" dirty="0" smtClean="0">
                <a:solidFill>
                  <a:srgbClr val="FF0000"/>
                </a:solidFill>
              </a:rPr>
              <a:t> </a:t>
            </a:r>
            <a:r>
              <a:rPr lang="hu-HU" sz="4000" dirty="0" err="1" smtClean="0">
                <a:solidFill>
                  <a:srgbClr val="FF0000"/>
                </a:solidFill>
              </a:rPr>
              <a:t>by</a:t>
            </a:r>
            <a:r>
              <a:rPr lang="hu-HU" sz="4000" dirty="0" smtClean="0">
                <a:solidFill>
                  <a:srgbClr val="FF0000"/>
                </a:solidFill>
              </a:rPr>
              <a:t>: </a:t>
            </a:r>
            <a:r>
              <a:rPr lang="hu-HU" sz="4000" i="1" dirty="0" smtClean="0">
                <a:solidFill>
                  <a:srgbClr val="FF0000"/>
                </a:solidFill>
              </a:rPr>
              <a:t>Melinda </a:t>
            </a:r>
            <a:r>
              <a:rPr lang="hu-HU" sz="4000" i="1" dirty="0" err="1" smtClean="0">
                <a:solidFill>
                  <a:srgbClr val="FF0000"/>
                </a:solidFill>
              </a:rPr>
              <a:t>Fuferenda</a:t>
            </a:r>
            <a:endParaRPr lang="hu-HU" sz="4000" i="1" dirty="0" smtClean="0">
              <a:solidFill>
                <a:srgbClr val="FF0000"/>
              </a:solidFill>
            </a:endParaRPr>
          </a:p>
          <a:p>
            <a:pPr algn="l"/>
            <a:r>
              <a:rPr lang="hu-HU" sz="4000" i="1" dirty="0" smtClean="0">
                <a:solidFill>
                  <a:srgbClr val="FF0000"/>
                </a:solidFill>
              </a:rPr>
              <a:t>			Márk </a:t>
            </a:r>
            <a:r>
              <a:rPr lang="hu-HU" sz="4000" i="1" dirty="0" err="1" smtClean="0">
                <a:solidFill>
                  <a:srgbClr val="FF0000"/>
                </a:solidFill>
              </a:rPr>
              <a:t>Szélesi</a:t>
            </a:r>
            <a:endParaRPr lang="hu-HU" sz="4000" i="1" dirty="0" smtClean="0">
              <a:solidFill>
                <a:srgbClr val="FF0000"/>
              </a:solidFill>
            </a:endParaRPr>
          </a:p>
          <a:p>
            <a:pPr algn="l"/>
            <a:r>
              <a:rPr lang="hu-HU" sz="4000" i="1" dirty="0" smtClean="0">
                <a:solidFill>
                  <a:srgbClr val="FF0000"/>
                </a:solidFill>
              </a:rPr>
              <a:t>			Levente </a:t>
            </a:r>
            <a:r>
              <a:rPr lang="hu-HU" sz="4000" i="1" dirty="0" err="1" smtClean="0">
                <a:solidFill>
                  <a:srgbClr val="FF0000"/>
                </a:solidFill>
              </a:rPr>
              <a:t>Basaran</a:t>
            </a:r>
            <a:endParaRPr lang="hu-HU" sz="4000" i="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083056"/>
          </a:xfrm>
        </p:spPr>
        <p:txBody>
          <a:bodyPr>
            <a:normAutofit/>
          </a:bodyPr>
          <a:lstStyle/>
          <a:p>
            <a:r>
              <a:rPr lang="hu-HU" sz="6600" dirty="0" err="1" smtClean="0">
                <a:solidFill>
                  <a:srgbClr val="FF0000"/>
                </a:solidFill>
              </a:rPr>
              <a:t>Now</a:t>
            </a:r>
            <a:r>
              <a:rPr lang="hu-HU" sz="6600" dirty="0" smtClean="0">
                <a:solidFill>
                  <a:srgbClr val="FF0000"/>
                </a:solidFill>
              </a:rPr>
              <a:t> </a:t>
            </a:r>
            <a:r>
              <a:rPr lang="hu-HU" sz="6600" dirty="0" err="1" smtClean="0">
                <a:solidFill>
                  <a:srgbClr val="FF0000"/>
                </a:solidFill>
              </a:rPr>
              <a:t>some</a:t>
            </a:r>
            <a:r>
              <a:rPr lang="hu-HU" sz="6600" dirty="0" smtClean="0">
                <a:solidFill>
                  <a:srgbClr val="FF0000"/>
                </a:solidFill>
              </a:rPr>
              <a:t> </a:t>
            </a:r>
            <a:r>
              <a:rPr lang="hu-HU" sz="6600" dirty="0" err="1" smtClean="0">
                <a:solidFill>
                  <a:srgbClr val="FF0000"/>
                </a:solidFill>
              </a:rPr>
              <a:t>picture</a:t>
            </a:r>
            <a:r>
              <a:rPr lang="hu-HU" sz="6600" dirty="0" smtClean="0">
                <a:solidFill>
                  <a:srgbClr val="FF0000"/>
                </a:solidFill>
              </a:rPr>
              <a:t> </a:t>
            </a:r>
            <a:r>
              <a:rPr lang="hu-HU" sz="6600" dirty="0" err="1" smtClean="0">
                <a:solidFill>
                  <a:srgbClr val="FF0000"/>
                </a:solidFill>
              </a:rPr>
              <a:t>from</a:t>
            </a:r>
            <a:r>
              <a:rPr lang="hu-HU" sz="6600" dirty="0" smtClean="0">
                <a:solidFill>
                  <a:srgbClr val="FF0000"/>
                </a:solidFill>
              </a:rPr>
              <a:t> </a:t>
            </a:r>
            <a:r>
              <a:rPr lang="hu-HU" sz="6600" dirty="0" err="1" smtClean="0">
                <a:solidFill>
                  <a:srgbClr val="FF0000"/>
                </a:solidFill>
              </a:rPr>
              <a:t>Australia</a:t>
            </a:r>
            <a:r>
              <a:rPr lang="hu-HU" sz="6600" dirty="0" smtClean="0">
                <a:solidFill>
                  <a:srgbClr val="FF0000"/>
                </a:solidFill>
              </a:rPr>
              <a:t> and </a:t>
            </a:r>
            <a:r>
              <a:rPr lang="hu-HU" sz="6600" dirty="0" err="1" smtClean="0">
                <a:solidFill>
                  <a:srgbClr val="FF0000"/>
                </a:solidFill>
              </a:rPr>
              <a:t>it’s</a:t>
            </a:r>
            <a:r>
              <a:rPr lang="hu-HU" sz="6600" dirty="0" smtClean="0">
                <a:solidFill>
                  <a:srgbClr val="FF0000"/>
                </a:solidFill>
              </a:rPr>
              <a:t> </a:t>
            </a:r>
            <a:r>
              <a:rPr lang="hu-HU" sz="6600" dirty="0" err="1" smtClean="0">
                <a:solidFill>
                  <a:srgbClr val="FF0000"/>
                </a:solidFill>
              </a:rPr>
              <a:t>animals</a:t>
            </a:r>
            <a:r>
              <a:rPr lang="hu-HU" sz="6600" dirty="0" smtClean="0">
                <a:solidFill>
                  <a:srgbClr val="FF0000"/>
                </a:solidFill>
              </a:rPr>
              <a:t>.</a:t>
            </a:r>
            <a:endParaRPr lang="hu-HU" sz="66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ép 12" descr="About-Australia.png"/>
          <p:cNvPicPr>
            <a:picLocks noChangeAspect="1"/>
          </p:cNvPicPr>
          <p:nvPr/>
        </p:nvPicPr>
        <p:blipFill>
          <a:blip r:embed="rId2"/>
          <a:stretch>
            <a:fillRect/>
          </a:stretch>
        </p:blipFill>
        <p:spPr>
          <a:xfrm>
            <a:off x="142844" y="214290"/>
            <a:ext cx="4929222" cy="1483060"/>
          </a:xfrm>
          <a:prstGeom prst="rect">
            <a:avLst/>
          </a:prstGeom>
        </p:spPr>
      </p:pic>
      <p:pic>
        <p:nvPicPr>
          <p:cNvPr id="14" name="Kép 13" descr="beach.jpg"/>
          <p:cNvPicPr>
            <a:picLocks noChangeAspect="1"/>
          </p:cNvPicPr>
          <p:nvPr/>
        </p:nvPicPr>
        <p:blipFill>
          <a:blip r:embed="rId3"/>
          <a:stretch>
            <a:fillRect/>
          </a:stretch>
        </p:blipFill>
        <p:spPr>
          <a:xfrm>
            <a:off x="285720" y="4000504"/>
            <a:ext cx="3435270" cy="2286016"/>
          </a:xfrm>
          <a:prstGeom prst="rect">
            <a:avLst/>
          </a:prstGeom>
        </p:spPr>
      </p:pic>
      <p:pic>
        <p:nvPicPr>
          <p:cNvPr id="15" name="Kép 14" descr="kengu.jpg"/>
          <p:cNvPicPr>
            <a:picLocks noChangeAspect="1"/>
          </p:cNvPicPr>
          <p:nvPr/>
        </p:nvPicPr>
        <p:blipFill>
          <a:blip r:embed="rId4"/>
          <a:stretch>
            <a:fillRect/>
          </a:stretch>
        </p:blipFill>
        <p:spPr>
          <a:xfrm>
            <a:off x="4429124" y="4214818"/>
            <a:ext cx="3261812" cy="2143140"/>
          </a:xfrm>
          <a:prstGeom prst="rect">
            <a:avLst/>
          </a:prstGeom>
        </p:spPr>
      </p:pic>
      <p:pic>
        <p:nvPicPr>
          <p:cNvPr id="17" name="Kép 16" descr="kengurú.jpg"/>
          <p:cNvPicPr>
            <a:picLocks noChangeAspect="1"/>
          </p:cNvPicPr>
          <p:nvPr/>
        </p:nvPicPr>
        <p:blipFill>
          <a:blip r:embed="rId5"/>
          <a:stretch>
            <a:fillRect/>
          </a:stretch>
        </p:blipFill>
        <p:spPr>
          <a:xfrm>
            <a:off x="6000760" y="1000108"/>
            <a:ext cx="2743200" cy="1666875"/>
          </a:xfrm>
          <a:prstGeom prst="rect">
            <a:avLst/>
          </a:prstGeom>
        </p:spPr>
      </p:pic>
      <p:pic>
        <p:nvPicPr>
          <p:cNvPr id="18" name="Kép 17" descr="images.jpg"/>
          <p:cNvPicPr>
            <a:picLocks noChangeAspect="1"/>
          </p:cNvPicPr>
          <p:nvPr/>
        </p:nvPicPr>
        <p:blipFill>
          <a:blip r:embed="rId6"/>
          <a:stretch>
            <a:fillRect/>
          </a:stretch>
        </p:blipFill>
        <p:spPr>
          <a:xfrm>
            <a:off x="3071802" y="2214554"/>
            <a:ext cx="2705100" cy="1685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oala2.jpg"/>
          <p:cNvPicPr>
            <a:picLocks noChangeAspect="1"/>
          </p:cNvPicPr>
          <p:nvPr/>
        </p:nvPicPr>
        <p:blipFill>
          <a:blip r:embed="rId2" cstate="print"/>
          <a:stretch>
            <a:fillRect/>
          </a:stretch>
        </p:blipFill>
        <p:spPr>
          <a:xfrm>
            <a:off x="285720" y="214290"/>
            <a:ext cx="2897190" cy="3861954"/>
          </a:xfrm>
          <a:prstGeom prst="rect">
            <a:avLst/>
          </a:prstGeom>
        </p:spPr>
      </p:pic>
      <p:pic>
        <p:nvPicPr>
          <p:cNvPr id="5" name="Kép 4" descr="tengerpart.jpg"/>
          <p:cNvPicPr>
            <a:picLocks noChangeAspect="1"/>
          </p:cNvPicPr>
          <p:nvPr/>
        </p:nvPicPr>
        <p:blipFill>
          <a:blip r:embed="rId3"/>
          <a:stretch>
            <a:fillRect/>
          </a:stretch>
        </p:blipFill>
        <p:spPr>
          <a:xfrm>
            <a:off x="3500429" y="428604"/>
            <a:ext cx="4082171" cy="2286016"/>
          </a:xfrm>
          <a:prstGeom prst="rect">
            <a:avLst/>
          </a:prstGeom>
        </p:spPr>
      </p:pic>
      <p:pic>
        <p:nvPicPr>
          <p:cNvPr id="6" name="Kép 5" descr="koala.jpg"/>
          <p:cNvPicPr>
            <a:picLocks noChangeAspect="1"/>
          </p:cNvPicPr>
          <p:nvPr/>
        </p:nvPicPr>
        <p:blipFill>
          <a:blip r:embed="rId4"/>
          <a:stretch>
            <a:fillRect/>
          </a:stretch>
        </p:blipFill>
        <p:spPr>
          <a:xfrm>
            <a:off x="7072330" y="3214686"/>
            <a:ext cx="1876425" cy="2428875"/>
          </a:xfrm>
          <a:prstGeom prst="rect">
            <a:avLst/>
          </a:prstGeom>
        </p:spPr>
      </p:pic>
      <p:pic>
        <p:nvPicPr>
          <p:cNvPr id="7" name="Kép 6" descr="wombat.jpg"/>
          <p:cNvPicPr>
            <a:picLocks noChangeAspect="1"/>
          </p:cNvPicPr>
          <p:nvPr/>
        </p:nvPicPr>
        <p:blipFill>
          <a:blip r:embed="rId5"/>
          <a:stretch>
            <a:fillRect/>
          </a:stretch>
        </p:blipFill>
        <p:spPr>
          <a:xfrm>
            <a:off x="3357554" y="3786190"/>
            <a:ext cx="3143620" cy="26432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500042"/>
            <a:ext cx="8229600" cy="4725998"/>
          </a:xfrm>
        </p:spPr>
        <p:txBody>
          <a:bodyPr>
            <a:normAutofit/>
          </a:bodyPr>
          <a:lstStyle/>
          <a:p>
            <a:r>
              <a:rPr lang="hu-HU" sz="6600" dirty="0" err="1" smtClean="0">
                <a:solidFill>
                  <a:srgbClr val="FF0000"/>
                </a:solidFill>
              </a:rPr>
              <a:t>Thank</a:t>
            </a:r>
            <a:r>
              <a:rPr lang="hu-HU" sz="6600" dirty="0" smtClean="0">
                <a:solidFill>
                  <a:srgbClr val="FF0000"/>
                </a:solidFill>
              </a:rPr>
              <a:t> </a:t>
            </a:r>
            <a:r>
              <a:rPr lang="hu-HU" sz="6600" dirty="0" err="1" smtClean="0">
                <a:solidFill>
                  <a:srgbClr val="FF0000"/>
                </a:solidFill>
              </a:rPr>
              <a:t>you</a:t>
            </a:r>
            <a:r>
              <a:rPr lang="hu-HU" sz="6600" dirty="0" smtClean="0">
                <a:solidFill>
                  <a:srgbClr val="FF0000"/>
                </a:solidFill>
              </a:rPr>
              <a:t> </a:t>
            </a:r>
            <a:r>
              <a:rPr lang="hu-HU" sz="6600" dirty="0" err="1" smtClean="0">
                <a:solidFill>
                  <a:srgbClr val="FF0000"/>
                </a:solidFill>
              </a:rPr>
              <a:t>for</a:t>
            </a:r>
            <a:r>
              <a:rPr lang="hu-HU" sz="6600" dirty="0" smtClean="0">
                <a:solidFill>
                  <a:srgbClr val="FF0000"/>
                </a:solidFill>
              </a:rPr>
              <a:t> </a:t>
            </a:r>
            <a:r>
              <a:rPr lang="hu-HU" sz="6600" dirty="0" err="1" smtClean="0">
                <a:solidFill>
                  <a:srgbClr val="FF0000"/>
                </a:solidFill>
              </a:rPr>
              <a:t>your</a:t>
            </a:r>
            <a:r>
              <a:rPr lang="hu-HU" sz="6600" dirty="0" smtClean="0">
                <a:solidFill>
                  <a:srgbClr val="FF0000"/>
                </a:solidFill>
              </a:rPr>
              <a:t> </a:t>
            </a:r>
            <a:r>
              <a:rPr lang="hu-HU" sz="6600" dirty="0" err="1" smtClean="0">
                <a:solidFill>
                  <a:srgbClr val="FF0000"/>
                </a:solidFill>
              </a:rPr>
              <a:t>attention</a:t>
            </a:r>
            <a:r>
              <a:rPr lang="hu-HU" sz="6600" dirty="0" smtClean="0">
                <a:solidFill>
                  <a:srgbClr val="FF0000"/>
                </a:solidFill>
              </a:rPr>
              <a:t>, </a:t>
            </a:r>
            <a:r>
              <a:rPr lang="hu-HU" sz="6600" dirty="0" err="1" smtClean="0">
                <a:solidFill>
                  <a:srgbClr val="FF0000"/>
                </a:solidFill>
              </a:rPr>
              <a:t>Ihope</a:t>
            </a:r>
            <a:r>
              <a:rPr lang="hu-HU" sz="6600" dirty="0" smtClean="0">
                <a:solidFill>
                  <a:srgbClr val="FF0000"/>
                </a:solidFill>
              </a:rPr>
              <a:t> </a:t>
            </a:r>
            <a:r>
              <a:rPr lang="hu-HU" sz="6600" dirty="0" err="1" smtClean="0">
                <a:solidFill>
                  <a:srgbClr val="FF0000"/>
                </a:solidFill>
              </a:rPr>
              <a:t>it</a:t>
            </a:r>
            <a:r>
              <a:rPr lang="hu-HU" sz="6600" dirty="0" smtClean="0">
                <a:solidFill>
                  <a:srgbClr val="FF0000"/>
                </a:solidFill>
              </a:rPr>
              <a:t> </a:t>
            </a:r>
            <a:r>
              <a:rPr lang="hu-HU" sz="6600" dirty="0" err="1" smtClean="0">
                <a:solidFill>
                  <a:srgbClr val="FF0000"/>
                </a:solidFill>
              </a:rPr>
              <a:t>was</a:t>
            </a:r>
            <a:r>
              <a:rPr lang="hu-HU" sz="6600" dirty="0" smtClean="0">
                <a:solidFill>
                  <a:srgbClr val="FF0000"/>
                </a:solidFill>
              </a:rPr>
              <a:t> </a:t>
            </a:r>
            <a:r>
              <a:rPr lang="hu-HU" sz="6600" dirty="0" err="1" smtClean="0">
                <a:solidFill>
                  <a:srgbClr val="FF0000"/>
                </a:solidFill>
              </a:rPr>
              <a:t>informative</a:t>
            </a:r>
            <a:r>
              <a:rPr lang="hu-HU" sz="6600" dirty="0" smtClean="0">
                <a:solidFill>
                  <a:srgbClr val="FF0000"/>
                </a:solidFill>
              </a:rPr>
              <a:t>.</a:t>
            </a:r>
            <a:endParaRPr lang="hu-HU" sz="6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571472" y="2285992"/>
            <a:ext cx="8215370" cy="4401205"/>
          </a:xfrm>
          <a:prstGeom prst="rect">
            <a:avLst/>
          </a:prstGeom>
          <a:noFill/>
        </p:spPr>
        <p:txBody>
          <a:bodyPr wrap="square" rtlCol="0">
            <a:spAutoFit/>
          </a:bodyPr>
          <a:lstStyle/>
          <a:p>
            <a:r>
              <a:rPr lang="en-US" sz="3500" dirty="0" err="1" smtClean="0">
                <a:solidFill>
                  <a:srgbClr val="FF0000"/>
                </a:solidFill>
              </a:rPr>
              <a:t>Pronouncedthe</a:t>
            </a:r>
            <a:r>
              <a:rPr lang="en-US" sz="3500" dirty="0" smtClean="0">
                <a:solidFill>
                  <a:srgbClr val="FF0000"/>
                </a:solidFill>
              </a:rPr>
              <a:t> name </a:t>
            </a:r>
            <a:r>
              <a:rPr lang="hu-HU" sz="3500" i="1" dirty="0" err="1" smtClean="0">
                <a:solidFill>
                  <a:srgbClr val="FF0000"/>
                </a:solidFill>
              </a:rPr>
              <a:t>Australia</a:t>
            </a:r>
            <a:r>
              <a:rPr lang="hu-HU" sz="3500" i="1" dirty="0" smtClean="0">
                <a:solidFill>
                  <a:srgbClr val="FF0000"/>
                </a:solidFill>
              </a:rPr>
              <a:t> </a:t>
            </a:r>
            <a:r>
              <a:rPr lang="en-US" sz="3500" dirty="0" smtClean="0">
                <a:solidFill>
                  <a:srgbClr val="FF0000"/>
                </a:solidFill>
              </a:rPr>
              <a:t>"southern". The country has been referred to colloquially as </a:t>
            </a:r>
            <a:r>
              <a:rPr lang="en-US" sz="3500" i="1" dirty="0" smtClean="0">
                <a:solidFill>
                  <a:srgbClr val="FF0000"/>
                </a:solidFill>
              </a:rPr>
              <a:t>Oz</a:t>
            </a:r>
            <a:r>
              <a:rPr lang="en-US" sz="3500" dirty="0" smtClean="0">
                <a:solidFill>
                  <a:srgbClr val="FF0000"/>
                </a:solidFill>
              </a:rPr>
              <a:t> since the early 20th century.</a:t>
            </a:r>
            <a:r>
              <a:rPr lang="hu-HU" sz="3500" dirty="0" smtClean="0">
                <a:solidFill>
                  <a:srgbClr val="FF0000"/>
                </a:solidFill>
              </a:rPr>
              <a:t> </a:t>
            </a:r>
            <a:r>
              <a:rPr lang="hu-HU" sz="3500" i="1" dirty="0" err="1" smtClean="0">
                <a:solidFill>
                  <a:srgbClr val="FF0000"/>
                </a:solidFill>
              </a:rPr>
              <a:t>Aussie</a:t>
            </a:r>
            <a:r>
              <a:rPr lang="en-US" sz="3500" dirty="0" smtClean="0">
                <a:solidFill>
                  <a:srgbClr val="FF0000"/>
                </a:solidFill>
              </a:rPr>
              <a:t> is a common colloquial term for "Australian". In </a:t>
            </a:r>
            <a:r>
              <a:rPr lang="en-US" sz="3500" dirty="0" err="1" smtClean="0">
                <a:solidFill>
                  <a:srgbClr val="FF0000"/>
                </a:solidFill>
              </a:rPr>
              <a:t>neighbouring</a:t>
            </a:r>
            <a:r>
              <a:rPr lang="en-US" sz="3500" dirty="0" smtClean="0">
                <a:solidFill>
                  <a:srgbClr val="FF0000"/>
                </a:solidFill>
              </a:rPr>
              <a:t> New Zealand, and less commonly in Australia itself, the noun "Aussie" is also used to refer to the nation, as distinct from its residents</a:t>
            </a:r>
            <a:endParaRPr lang="hu-HU" sz="3500" dirty="0">
              <a:solidFill>
                <a:srgbClr val="FF0000"/>
              </a:solidFill>
            </a:endParaRPr>
          </a:p>
        </p:txBody>
      </p:sp>
      <p:sp>
        <p:nvSpPr>
          <p:cNvPr id="6" name="Téglalap 5"/>
          <p:cNvSpPr/>
          <p:nvPr/>
        </p:nvSpPr>
        <p:spPr>
          <a:xfrm>
            <a:off x="2285984" y="500042"/>
            <a:ext cx="464347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Etymology</a:t>
            </a:r>
            <a:endParaRPr lang="hu-H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686800" cy="5440378"/>
          </a:xfrm>
        </p:spPr>
        <p:txBody>
          <a:bodyPr>
            <a:noAutofit/>
          </a:bodyPr>
          <a:lstStyle/>
          <a:p>
            <a:pPr algn="l"/>
            <a:r>
              <a:rPr lang="en-US" sz="3500" dirty="0" smtClean="0">
                <a:solidFill>
                  <a:srgbClr val="FF0000"/>
                </a:solidFill>
              </a:rPr>
              <a:t>The earliest recorded use of the word </a:t>
            </a:r>
            <a:r>
              <a:rPr lang="en-US" sz="3500" i="1" dirty="0" smtClean="0">
                <a:solidFill>
                  <a:srgbClr val="FF0000"/>
                </a:solidFill>
              </a:rPr>
              <a:t>Australia</a:t>
            </a:r>
            <a:r>
              <a:rPr lang="en-US" sz="3500" dirty="0" smtClean="0">
                <a:solidFill>
                  <a:srgbClr val="FF0000"/>
                </a:solidFill>
              </a:rPr>
              <a:t> in English was in 1625 in "A note of Australia del </a:t>
            </a:r>
            <a:r>
              <a:rPr lang="en-US" sz="3500" dirty="0" err="1" smtClean="0">
                <a:solidFill>
                  <a:srgbClr val="FF0000"/>
                </a:solidFill>
              </a:rPr>
              <a:t>Espíritu</a:t>
            </a:r>
            <a:r>
              <a:rPr lang="en-US" sz="3500" dirty="0" smtClean="0">
                <a:solidFill>
                  <a:srgbClr val="FF0000"/>
                </a:solidFill>
              </a:rPr>
              <a:t> Santo, written by Sir Richard Hakluyt", published by </a:t>
            </a:r>
            <a:r>
              <a:rPr lang="hu-HU" sz="3500" dirty="0" smtClean="0">
                <a:solidFill>
                  <a:srgbClr val="FF0000"/>
                </a:solidFill>
              </a:rPr>
              <a:t>Samuel </a:t>
            </a:r>
            <a:r>
              <a:rPr lang="hu-HU" sz="3500" dirty="0" err="1" smtClean="0">
                <a:solidFill>
                  <a:srgbClr val="FF0000"/>
                </a:solidFill>
              </a:rPr>
              <a:t>Purchas</a:t>
            </a:r>
            <a:r>
              <a:rPr lang="en-US" sz="3500" dirty="0" smtClean="0">
                <a:solidFill>
                  <a:srgbClr val="FF0000"/>
                </a:solidFill>
              </a:rPr>
              <a:t> in </a:t>
            </a:r>
            <a:r>
              <a:rPr lang="en-US" sz="3500" i="1" dirty="0" err="1" smtClean="0">
                <a:solidFill>
                  <a:srgbClr val="FF0000"/>
                </a:solidFill>
              </a:rPr>
              <a:t>Hakluytus</a:t>
            </a:r>
            <a:r>
              <a:rPr lang="en-US" sz="3500" i="1" dirty="0" smtClean="0">
                <a:solidFill>
                  <a:srgbClr val="FF0000"/>
                </a:solidFill>
              </a:rPr>
              <a:t> </a:t>
            </a:r>
            <a:r>
              <a:rPr lang="en-US" sz="3500" i="1" dirty="0" err="1" smtClean="0">
                <a:solidFill>
                  <a:srgbClr val="FF0000"/>
                </a:solidFill>
              </a:rPr>
              <a:t>Posthumus</a:t>
            </a:r>
            <a:r>
              <a:rPr lang="en-US" sz="3500" dirty="0" smtClean="0">
                <a:solidFill>
                  <a:srgbClr val="FF0000"/>
                </a:solidFill>
              </a:rPr>
              <a:t>, a corruption of the original Spanish name "Tierra Austral del </a:t>
            </a:r>
            <a:r>
              <a:rPr lang="en-US" sz="3500" dirty="0" err="1" smtClean="0">
                <a:solidFill>
                  <a:srgbClr val="FF0000"/>
                </a:solidFill>
              </a:rPr>
              <a:t>Espíritu</a:t>
            </a:r>
            <a:r>
              <a:rPr lang="en-US" sz="3500" dirty="0" smtClean="0">
                <a:solidFill>
                  <a:srgbClr val="FF0000"/>
                </a:solidFill>
              </a:rPr>
              <a:t> Santo" (Southern Land of the Holy Spirit)for an island in </a:t>
            </a:r>
            <a:r>
              <a:rPr lang="hu-HU" sz="3500" dirty="0" smtClean="0">
                <a:solidFill>
                  <a:srgbClr val="FF0000"/>
                </a:solidFill>
              </a:rPr>
              <a:t>Vanuatu</a:t>
            </a:r>
            <a:r>
              <a:rPr lang="en-US" sz="3500" dirty="0" smtClean="0">
                <a:solidFill>
                  <a:srgbClr val="FF0000"/>
                </a:solidFill>
              </a:rPr>
              <a:t>.</a:t>
            </a:r>
            <a:endParaRPr lang="hu-HU" sz="35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357298"/>
            <a:ext cx="8229600" cy="5286412"/>
          </a:xfrm>
        </p:spPr>
        <p:txBody>
          <a:bodyPr>
            <a:normAutofit/>
          </a:bodyPr>
          <a:lstStyle/>
          <a:p>
            <a:pPr algn="l"/>
            <a:r>
              <a:rPr lang="en-US" sz="3600" dirty="0" smtClean="0">
                <a:solidFill>
                  <a:srgbClr val="FF0000"/>
                </a:solidFill>
              </a:rPr>
              <a:t>Human habitation of the Australian continent is estimated to have begun between 42,000 and 48,000 years </a:t>
            </a:r>
            <a:r>
              <a:rPr lang="en-US" sz="3600" dirty="0" err="1" smtClean="0">
                <a:solidFill>
                  <a:srgbClr val="FF0000"/>
                </a:solidFill>
              </a:rPr>
              <a:t>ago,possibly</a:t>
            </a:r>
            <a:r>
              <a:rPr lang="en-US" sz="3600" dirty="0" smtClean="0">
                <a:solidFill>
                  <a:srgbClr val="FF0000"/>
                </a:solidFill>
              </a:rPr>
              <a:t> with the migration of people by </a:t>
            </a:r>
            <a:r>
              <a:rPr lang="hu-HU" sz="3600" dirty="0" err="1" smtClean="0">
                <a:solidFill>
                  <a:srgbClr val="FF0000"/>
                </a:solidFill>
              </a:rPr>
              <a:t>land</a:t>
            </a:r>
            <a:r>
              <a:rPr lang="hu-HU" sz="3600" dirty="0" smtClean="0">
                <a:solidFill>
                  <a:srgbClr val="FF0000"/>
                </a:solidFill>
              </a:rPr>
              <a:t> </a:t>
            </a:r>
            <a:r>
              <a:rPr lang="hu-HU" sz="3600" dirty="0" err="1" smtClean="0">
                <a:solidFill>
                  <a:srgbClr val="FF0000"/>
                </a:solidFill>
              </a:rPr>
              <a:t>bridges</a:t>
            </a:r>
            <a:r>
              <a:rPr lang="hu-HU" sz="3600" dirty="0" smtClean="0">
                <a:solidFill>
                  <a:srgbClr val="FF0000"/>
                </a:solidFill>
              </a:rPr>
              <a:t> </a:t>
            </a:r>
            <a:r>
              <a:rPr lang="en-US" sz="3600" dirty="0" smtClean="0">
                <a:solidFill>
                  <a:srgbClr val="FF0000"/>
                </a:solidFill>
              </a:rPr>
              <a:t>and short sea-crossings from what is now </a:t>
            </a:r>
            <a:r>
              <a:rPr lang="hu-HU" sz="3600" dirty="0" err="1" smtClean="0">
                <a:solidFill>
                  <a:srgbClr val="FF0000"/>
                </a:solidFill>
              </a:rPr>
              <a:t>South-East</a:t>
            </a:r>
            <a:r>
              <a:rPr lang="hu-HU" sz="3600" dirty="0" smtClean="0">
                <a:solidFill>
                  <a:srgbClr val="FF0000"/>
                </a:solidFill>
              </a:rPr>
              <a:t> </a:t>
            </a:r>
            <a:r>
              <a:rPr lang="hu-HU" sz="3600" dirty="0" err="1" smtClean="0">
                <a:solidFill>
                  <a:srgbClr val="FF0000"/>
                </a:solidFill>
              </a:rPr>
              <a:t>Asia</a:t>
            </a:r>
            <a:r>
              <a:rPr lang="en-US" sz="3600" dirty="0" smtClean="0">
                <a:solidFill>
                  <a:srgbClr val="FF0000"/>
                </a:solidFill>
              </a:rPr>
              <a:t>. These first inhabitants may have been ancestors of modern Indigenous Australians.</a:t>
            </a:r>
            <a:endParaRPr lang="hu-HU" sz="3500" dirty="0">
              <a:solidFill>
                <a:srgbClr val="FF0000"/>
              </a:solidFill>
            </a:endParaRPr>
          </a:p>
        </p:txBody>
      </p:sp>
      <p:sp>
        <p:nvSpPr>
          <p:cNvPr id="4" name="Téglalap 3"/>
          <p:cNvSpPr/>
          <p:nvPr/>
        </p:nvSpPr>
        <p:spPr>
          <a:xfrm>
            <a:off x="2428860" y="357166"/>
            <a:ext cx="464347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History</a:t>
            </a:r>
            <a:endParaRPr lang="hu-H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940444"/>
          </a:xfrm>
        </p:spPr>
        <p:txBody>
          <a:bodyPr>
            <a:normAutofit/>
          </a:bodyPr>
          <a:lstStyle/>
          <a:p>
            <a:pPr algn="l"/>
            <a:r>
              <a:rPr lang="en-US" sz="3600" dirty="0" smtClean="0">
                <a:solidFill>
                  <a:srgbClr val="FF0000"/>
                </a:solidFill>
              </a:rPr>
              <a:t>At the time of European settlement in the late 18th century, most Indigenous Australians were </a:t>
            </a:r>
            <a:r>
              <a:rPr lang="hu-HU" sz="3600" dirty="0" err="1" smtClean="0">
                <a:solidFill>
                  <a:srgbClr val="FF0000"/>
                </a:solidFill>
              </a:rPr>
              <a:t>hunter-gatherers</a:t>
            </a:r>
            <a:r>
              <a:rPr lang="en-US" sz="3600" dirty="0" smtClean="0">
                <a:solidFill>
                  <a:srgbClr val="FF0000"/>
                </a:solidFill>
              </a:rPr>
              <a:t>, with a complex </a:t>
            </a:r>
            <a:r>
              <a:rPr lang="hu-HU" sz="3600" dirty="0" err="1" smtClean="0">
                <a:solidFill>
                  <a:srgbClr val="FF0000"/>
                </a:solidFill>
              </a:rPr>
              <a:t>oral</a:t>
            </a:r>
            <a:r>
              <a:rPr lang="hu-HU" sz="3600" dirty="0" smtClean="0">
                <a:solidFill>
                  <a:srgbClr val="FF0000"/>
                </a:solidFill>
              </a:rPr>
              <a:t> </a:t>
            </a:r>
            <a:r>
              <a:rPr lang="hu-HU" sz="3600" dirty="0" err="1" smtClean="0">
                <a:solidFill>
                  <a:srgbClr val="FF0000"/>
                </a:solidFill>
              </a:rPr>
              <a:t>culture</a:t>
            </a:r>
            <a:r>
              <a:rPr lang="en-US" sz="3600" dirty="0" smtClean="0">
                <a:solidFill>
                  <a:srgbClr val="FF0000"/>
                </a:solidFill>
              </a:rPr>
              <a:t> and spiritual values based on reverence for the land and a belief in the </a:t>
            </a:r>
            <a:r>
              <a:rPr lang="hu-HU" sz="3600" dirty="0" err="1" smtClean="0">
                <a:solidFill>
                  <a:srgbClr val="FF0000"/>
                </a:solidFill>
              </a:rPr>
              <a:t>Dreamtime</a:t>
            </a:r>
            <a:r>
              <a:rPr lang="en-US" sz="3600" dirty="0" smtClean="0">
                <a:solidFill>
                  <a:srgbClr val="FF0000"/>
                </a:solidFill>
              </a:rPr>
              <a:t>.</a:t>
            </a:r>
            <a:endParaRPr lang="hu-HU" sz="35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011882"/>
          </a:xfrm>
        </p:spPr>
        <p:txBody>
          <a:bodyPr>
            <a:normAutofit/>
          </a:bodyPr>
          <a:lstStyle/>
          <a:p>
            <a:pPr algn="l"/>
            <a:r>
              <a:rPr lang="hu-HU" sz="3500" dirty="0" smtClean="0">
                <a:solidFill>
                  <a:srgbClr val="FF0000"/>
                </a:solidFill>
              </a:rPr>
              <a:t>T</a:t>
            </a:r>
            <a:r>
              <a:rPr lang="en-US" sz="3500" dirty="0" smtClean="0">
                <a:solidFill>
                  <a:srgbClr val="FF0000"/>
                </a:solidFill>
              </a:rPr>
              <a:t>he first recorded European sighting of the Australian mainland, and the first recorded European landfall on the Australian continent, are attributed to the Dutch navigator </a:t>
            </a:r>
            <a:r>
              <a:rPr lang="hu-HU" sz="3500" dirty="0" err="1" smtClean="0">
                <a:solidFill>
                  <a:srgbClr val="FF0000"/>
                </a:solidFill>
              </a:rPr>
              <a:t>Willem</a:t>
            </a:r>
            <a:r>
              <a:rPr lang="hu-HU" sz="3500" dirty="0" smtClean="0">
                <a:solidFill>
                  <a:srgbClr val="FF0000"/>
                </a:solidFill>
              </a:rPr>
              <a:t> </a:t>
            </a:r>
            <a:r>
              <a:rPr lang="hu-HU" sz="3500" dirty="0" err="1" smtClean="0">
                <a:solidFill>
                  <a:srgbClr val="FF0000"/>
                </a:solidFill>
              </a:rPr>
              <a:t>Lanszoon</a:t>
            </a:r>
            <a:r>
              <a:rPr lang="en-US" sz="3500" dirty="0" smtClean="0">
                <a:solidFill>
                  <a:srgbClr val="FF0000"/>
                </a:solidFill>
              </a:rPr>
              <a:t>. He sighted the coast of </a:t>
            </a:r>
            <a:r>
              <a:rPr lang="hu-HU" sz="3500" dirty="0" err="1" smtClean="0">
                <a:solidFill>
                  <a:srgbClr val="FF0000"/>
                </a:solidFill>
              </a:rPr>
              <a:t>Cape</a:t>
            </a:r>
            <a:r>
              <a:rPr lang="hu-HU" sz="3500" dirty="0" smtClean="0">
                <a:solidFill>
                  <a:srgbClr val="FF0000"/>
                </a:solidFill>
              </a:rPr>
              <a:t> York </a:t>
            </a:r>
            <a:r>
              <a:rPr lang="hu-HU" sz="3500" dirty="0" err="1" smtClean="0">
                <a:solidFill>
                  <a:srgbClr val="FF0000"/>
                </a:solidFill>
              </a:rPr>
              <a:t>Peninsula</a:t>
            </a:r>
            <a:r>
              <a:rPr lang="hu-HU" sz="3500" dirty="0" smtClean="0">
                <a:solidFill>
                  <a:srgbClr val="FF0000"/>
                </a:solidFill>
              </a:rPr>
              <a:t> </a:t>
            </a:r>
            <a:r>
              <a:rPr lang="en-US" sz="3500" dirty="0" smtClean="0">
                <a:solidFill>
                  <a:srgbClr val="FF0000"/>
                </a:solidFill>
              </a:rPr>
              <a:t>in early 1606, and made landfall on 26 February at the </a:t>
            </a:r>
            <a:r>
              <a:rPr lang="hu-HU" sz="3500" dirty="0" err="1" smtClean="0">
                <a:solidFill>
                  <a:srgbClr val="FF0000"/>
                </a:solidFill>
              </a:rPr>
              <a:t>Pennfather</a:t>
            </a:r>
            <a:r>
              <a:rPr lang="hu-HU" sz="3500" dirty="0" smtClean="0">
                <a:solidFill>
                  <a:srgbClr val="FF0000"/>
                </a:solidFill>
              </a:rPr>
              <a:t> </a:t>
            </a:r>
            <a:r>
              <a:rPr lang="hu-HU" sz="3500" dirty="0" err="1" smtClean="0">
                <a:solidFill>
                  <a:srgbClr val="FF0000"/>
                </a:solidFill>
              </a:rPr>
              <a:t>River</a:t>
            </a:r>
            <a:r>
              <a:rPr lang="en-US" sz="3500" dirty="0" smtClean="0">
                <a:solidFill>
                  <a:srgbClr val="FF0000"/>
                </a:solidFill>
              </a:rPr>
              <a:t> near the modern town of </a:t>
            </a:r>
            <a:r>
              <a:rPr lang="hu-HU" sz="3500" dirty="0" err="1" smtClean="0">
                <a:solidFill>
                  <a:srgbClr val="FF0000"/>
                </a:solidFill>
              </a:rPr>
              <a:t>Weipa</a:t>
            </a:r>
            <a:r>
              <a:rPr lang="hu-HU" sz="3500" dirty="0" smtClean="0">
                <a:solidFill>
                  <a:srgbClr val="FF0000"/>
                </a:solidFill>
              </a:rPr>
              <a:t> </a:t>
            </a:r>
            <a:r>
              <a:rPr lang="en-US" sz="3500" dirty="0" smtClean="0">
                <a:solidFill>
                  <a:srgbClr val="FF0000"/>
                </a:solidFill>
              </a:rPr>
              <a:t>on Cape York.</a:t>
            </a:r>
            <a:endParaRPr lang="hu-HU" sz="35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1560498"/>
            <a:ext cx="8229600" cy="5083212"/>
          </a:xfrm>
        </p:spPr>
        <p:txBody>
          <a:bodyPr>
            <a:noAutofit/>
          </a:bodyPr>
          <a:lstStyle/>
          <a:p>
            <a:pPr algn="l"/>
            <a:r>
              <a:rPr lang="en-US" sz="2800" dirty="0" smtClean="0">
                <a:solidFill>
                  <a:srgbClr val="FF0000"/>
                </a:solidFill>
              </a:rPr>
              <a:t>The climate of Australia is significantly influenced by ocean currents, including the </a:t>
            </a:r>
            <a:r>
              <a:rPr lang="hu-HU" sz="2800" dirty="0" err="1" smtClean="0">
                <a:solidFill>
                  <a:srgbClr val="FF0000"/>
                </a:solidFill>
              </a:rPr>
              <a:t>Indian</a:t>
            </a:r>
            <a:r>
              <a:rPr lang="hu-HU" sz="2800" dirty="0" smtClean="0">
                <a:solidFill>
                  <a:srgbClr val="FF0000"/>
                </a:solidFill>
              </a:rPr>
              <a:t> </a:t>
            </a:r>
            <a:r>
              <a:rPr lang="hu-HU" sz="2800" dirty="0" err="1" smtClean="0">
                <a:solidFill>
                  <a:srgbClr val="FF0000"/>
                </a:solidFill>
              </a:rPr>
              <a:t>Ocean</a:t>
            </a:r>
            <a:r>
              <a:rPr lang="hu-HU" sz="2800" dirty="0" smtClean="0">
                <a:solidFill>
                  <a:srgbClr val="FF0000"/>
                </a:solidFill>
              </a:rPr>
              <a:t> </a:t>
            </a:r>
            <a:r>
              <a:rPr lang="hu-HU" sz="2800" dirty="0" err="1" smtClean="0">
                <a:solidFill>
                  <a:srgbClr val="FF0000"/>
                </a:solidFill>
              </a:rPr>
              <a:t>Dipole</a:t>
            </a:r>
            <a:r>
              <a:rPr lang="en-US" sz="2800" dirty="0" smtClean="0">
                <a:solidFill>
                  <a:srgbClr val="FF0000"/>
                </a:solidFill>
              </a:rPr>
              <a:t> and the </a:t>
            </a:r>
            <a:r>
              <a:rPr lang="hu-HU" sz="2800" dirty="0" smtClean="0">
                <a:solidFill>
                  <a:srgbClr val="FF0000"/>
                </a:solidFill>
              </a:rPr>
              <a:t>El </a:t>
            </a:r>
            <a:r>
              <a:rPr lang="hu-HU" sz="2800" dirty="0" err="1" smtClean="0">
                <a:solidFill>
                  <a:srgbClr val="FF0000"/>
                </a:solidFill>
              </a:rPr>
              <a:t>Ni</a:t>
            </a:r>
            <a:r>
              <a:rPr lang="hu-HU" sz="2800" b="1" dirty="0" err="1" smtClean="0">
                <a:solidFill>
                  <a:srgbClr val="FF0000"/>
                </a:solidFill>
              </a:rPr>
              <a:t>ño-Southern</a:t>
            </a:r>
            <a:r>
              <a:rPr lang="hu-HU" sz="2800" b="1" dirty="0" smtClean="0">
                <a:solidFill>
                  <a:srgbClr val="FF0000"/>
                </a:solidFill>
              </a:rPr>
              <a:t> </a:t>
            </a:r>
            <a:r>
              <a:rPr lang="hu-HU" sz="2800" b="1" dirty="0" err="1" smtClean="0">
                <a:solidFill>
                  <a:srgbClr val="FF0000"/>
                </a:solidFill>
              </a:rPr>
              <a:t>Oscillation</a:t>
            </a:r>
            <a:r>
              <a:rPr lang="en-US" sz="2800" dirty="0" smtClean="0">
                <a:solidFill>
                  <a:srgbClr val="FF0000"/>
                </a:solidFill>
              </a:rPr>
              <a:t>, which is correlated with periodic </a:t>
            </a:r>
            <a:r>
              <a:rPr lang="hu-HU" sz="2800" dirty="0" err="1" smtClean="0">
                <a:solidFill>
                  <a:srgbClr val="FF0000"/>
                </a:solidFill>
              </a:rPr>
              <a:t>drought</a:t>
            </a:r>
            <a:r>
              <a:rPr lang="en-US" sz="2800" dirty="0" smtClean="0">
                <a:solidFill>
                  <a:srgbClr val="FF0000"/>
                </a:solidFill>
              </a:rPr>
              <a:t>, and the seasonal tropical low-pressure system that produces </a:t>
            </a:r>
            <a:r>
              <a:rPr lang="hu-HU" sz="2800" dirty="0" err="1" smtClean="0">
                <a:solidFill>
                  <a:srgbClr val="FF0000"/>
                </a:solidFill>
              </a:rPr>
              <a:t>cyclones</a:t>
            </a:r>
            <a:r>
              <a:rPr lang="en-US" sz="2800" dirty="0" smtClean="0">
                <a:solidFill>
                  <a:srgbClr val="FF0000"/>
                </a:solidFill>
              </a:rPr>
              <a:t> in northern </a:t>
            </a:r>
            <a:r>
              <a:rPr lang="en-US" sz="2800" dirty="0" err="1" smtClean="0">
                <a:solidFill>
                  <a:srgbClr val="FF0000"/>
                </a:solidFill>
              </a:rPr>
              <a:t>Australia.These</a:t>
            </a:r>
            <a:r>
              <a:rPr lang="en-US" sz="2800" dirty="0" smtClean="0">
                <a:solidFill>
                  <a:srgbClr val="FF0000"/>
                </a:solidFill>
              </a:rPr>
              <a:t> factors cause rainfall to vary markedly from year to year. Much of the northern part of the country has a tropical, predominantly summer-rainfall (monsoon) </a:t>
            </a:r>
            <a:r>
              <a:rPr lang="en-US" sz="2800" dirty="0" err="1" smtClean="0">
                <a:solidFill>
                  <a:srgbClr val="FF0000"/>
                </a:solidFill>
              </a:rPr>
              <a:t>climate.The</a:t>
            </a:r>
            <a:r>
              <a:rPr lang="en-US" sz="2800" dirty="0" smtClean="0">
                <a:solidFill>
                  <a:srgbClr val="FF0000"/>
                </a:solidFill>
              </a:rPr>
              <a:t> </a:t>
            </a:r>
            <a:r>
              <a:rPr lang="hu-HU" sz="2800" dirty="0" err="1" smtClean="0">
                <a:solidFill>
                  <a:srgbClr val="FF0000"/>
                </a:solidFill>
              </a:rPr>
              <a:t>southwest</a:t>
            </a:r>
            <a:r>
              <a:rPr lang="hu-HU" sz="2800" dirty="0" smtClean="0">
                <a:solidFill>
                  <a:srgbClr val="FF0000"/>
                </a:solidFill>
              </a:rPr>
              <a:t> </a:t>
            </a:r>
            <a:r>
              <a:rPr lang="hu-HU" sz="2800" dirty="0" err="1" smtClean="0">
                <a:solidFill>
                  <a:srgbClr val="FF0000"/>
                </a:solidFill>
              </a:rPr>
              <a:t>corner</a:t>
            </a:r>
            <a:r>
              <a:rPr lang="hu-HU" sz="2800" dirty="0" smtClean="0">
                <a:solidFill>
                  <a:srgbClr val="FF0000"/>
                </a:solidFill>
              </a:rPr>
              <a:t> of </a:t>
            </a:r>
            <a:r>
              <a:rPr lang="hu-HU" sz="2800" dirty="0" err="1" smtClean="0">
                <a:solidFill>
                  <a:srgbClr val="FF0000"/>
                </a:solidFill>
              </a:rPr>
              <a:t>the</a:t>
            </a:r>
            <a:r>
              <a:rPr lang="hu-HU" sz="2800" dirty="0" smtClean="0">
                <a:solidFill>
                  <a:srgbClr val="FF0000"/>
                </a:solidFill>
              </a:rPr>
              <a:t> country</a:t>
            </a:r>
            <a:r>
              <a:rPr lang="en-US" sz="2800" dirty="0" smtClean="0">
                <a:solidFill>
                  <a:srgbClr val="FF0000"/>
                </a:solidFill>
              </a:rPr>
              <a:t> has a </a:t>
            </a:r>
            <a:r>
              <a:rPr lang="hu-HU" sz="2800" dirty="0" err="1" smtClean="0">
                <a:solidFill>
                  <a:srgbClr val="FF0000"/>
                </a:solidFill>
              </a:rPr>
              <a:t>Mediterran</a:t>
            </a:r>
            <a:r>
              <a:rPr lang="hu-HU" sz="2800" dirty="0" smtClean="0">
                <a:solidFill>
                  <a:srgbClr val="FF0000"/>
                </a:solidFill>
              </a:rPr>
              <a:t> </a:t>
            </a:r>
            <a:r>
              <a:rPr lang="hu-HU" sz="2800" dirty="0" err="1" smtClean="0">
                <a:solidFill>
                  <a:srgbClr val="FF0000"/>
                </a:solidFill>
              </a:rPr>
              <a:t>climate</a:t>
            </a:r>
            <a:r>
              <a:rPr lang="en-US" sz="2800" dirty="0" smtClean="0">
                <a:solidFill>
                  <a:srgbClr val="FF0000"/>
                </a:solidFill>
              </a:rPr>
              <a:t>.Much of the southeast (including Tasmania) is temperate.</a:t>
            </a:r>
            <a:endParaRPr lang="hu-HU" sz="2800" dirty="0">
              <a:solidFill>
                <a:srgbClr val="FF0000"/>
              </a:solidFill>
            </a:endParaRPr>
          </a:p>
        </p:txBody>
      </p:sp>
      <p:sp>
        <p:nvSpPr>
          <p:cNvPr id="4" name="Téglalap 3"/>
          <p:cNvSpPr/>
          <p:nvPr/>
        </p:nvSpPr>
        <p:spPr>
          <a:xfrm>
            <a:off x="1714480" y="214290"/>
            <a:ext cx="5643602"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Climate</a:t>
            </a:r>
            <a:endParaRPr lang="hu-H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7158" y="1500174"/>
            <a:ext cx="8229600" cy="5214974"/>
          </a:xfrm>
        </p:spPr>
        <p:txBody>
          <a:bodyPr>
            <a:normAutofit/>
          </a:bodyPr>
          <a:lstStyle/>
          <a:p>
            <a:pPr algn="l"/>
            <a:r>
              <a:rPr lang="hu-HU" sz="2800" dirty="0" err="1" smtClean="0">
                <a:solidFill>
                  <a:srgbClr val="FF0000"/>
                </a:solidFill>
              </a:rPr>
              <a:t>Australian</a:t>
            </a:r>
            <a:r>
              <a:rPr lang="hu-HU" sz="2800" dirty="0" smtClean="0">
                <a:solidFill>
                  <a:srgbClr val="FF0000"/>
                </a:solidFill>
              </a:rPr>
              <a:t> </a:t>
            </a:r>
            <a:r>
              <a:rPr lang="hu-HU" sz="2800" dirty="0" err="1" smtClean="0">
                <a:solidFill>
                  <a:srgbClr val="FF0000"/>
                </a:solidFill>
              </a:rPr>
              <a:t>forests</a:t>
            </a:r>
            <a:r>
              <a:rPr lang="en-US" sz="2800" dirty="0" smtClean="0">
                <a:solidFill>
                  <a:srgbClr val="FF0000"/>
                </a:solidFill>
              </a:rPr>
              <a:t> are mostly made up of evergreen species, particularly </a:t>
            </a:r>
            <a:r>
              <a:rPr lang="hu-HU" sz="2800" dirty="0" err="1" smtClean="0">
                <a:solidFill>
                  <a:srgbClr val="FF0000"/>
                </a:solidFill>
              </a:rPr>
              <a:t>eucalyptus</a:t>
            </a:r>
            <a:r>
              <a:rPr lang="en-US" sz="2800" dirty="0" smtClean="0">
                <a:solidFill>
                  <a:srgbClr val="FF0000"/>
                </a:solidFill>
              </a:rPr>
              <a:t> trees in the less arid regions, </a:t>
            </a:r>
            <a:r>
              <a:rPr lang="hu-HU" sz="2800" dirty="0" err="1" smtClean="0">
                <a:solidFill>
                  <a:srgbClr val="FF0000"/>
                </a:solidFill>
              </a:rPr>
              <a:t>wattles</a:t>
            </a:r>
            <a:r>
              <a:rPr lang="en-US" sz="2800" dirty="0" smtClean="0">
                <a:solidFill>
                  <a:srgbClr val="FF0000"/>
                </a:solidFill>
              </a:rPr>
              <a:t> replace them in drier regions and deserts as the most dominant </a:t>
            </a:r>
            <a:r>
              <a:rPr lang="en-US" sz="2800" dirty="0" err="1" smtClean="0">
                <a:solidFill>
                  <a:srgbClr val="FF0000"/>
                </a:solidFill>
              </a:rPr>
              <a:t>species.Among</a:t>
            </a:r>
            <a:r>
              <a:rPr lang="en-US" sz="2800" dirty="0" smtClean="0">
                <a:solidFill>
                  <a:srgbClr val="FF0000"/>
                </a:solidFill>
              </a:rPr>
              <a:t> well-known </a:t>
            </a:r>
            <a:r>
              <a:rPr lang="hu-HU" sz="2800" dirty="0" err="1" smtClean="0">
                <a:solidFill>
                  <a:srgbClr val="FF0000"/>
                </a:solidFill>
              </a:rPr>
              <a:t>Australian</a:t>
            </a:r>
            <a:r>
              <a:rPr lang="hu-HU" sz="2800" dirty="0" smtClean="0">
                <a:solidFill>
                  <a:srgbClr val="FF0000"/>
                </a:solidFill>
              </a:rPr>
              <a:t> </a:t>
            </a:r>
            <a:r>
              <a:rPr lang="hu-HU" sz="2800" dirty="0" err="1" smtClean="0">
                <a:solidFill>
                  <a:srgbClr val="FF0000"/>
                </a:solidFill>
              </a:rPr>
              <a:t>animals</a:t>
            </a:r>
            <a:r>
              <a:rPr lang="hu-HU" sz="2800" dirty="0" smtClean="0">
                <a:solidFill>
                  <a:srgbClr val="FF0000"/>
                </a:solidFill>
              </a:rPr>
              <a:t> </a:t>
            </a:r>
            <a:r>
              <a:rPr lang="en-US" sz="2800" dirty="0" smtClean="0">
                <a:solidFill>
                  <a:srgbClr val="FF0000"/>
                </a:solidFill>
              </a:rPr>
              <a:t>are the </a:t>
            </a:r>
            <a:r>
              <a:rPr lang="hu-HU" sz="2800" dirty="0" err="1" smtClean="0">
                <a:solidFill>
                  <a:srgbClr val="FF0000"/>
                </a:solidFill>
              </a:rPr>
              <a:t>monotremes</a:t>
            </a:r>
            <a:r>
              <a:rPr lang="en-US" sz="2800" dirty="0" smtClean="0">
                <a:solidFill>
                  <a:srgbClr val="FF0000"/>
                </a:solidFill>
              </a:rPr>
              <a:t> (the </a:t>
            </a:r>
            <a:r>
              <a:rPr lang="hu-HU" sz="2800" dirty="0" err="1" smtClean="0">
                <a:solidFill>
                  <a:srgbClr val="FF0000"/>
                </a:solidFill>
              </a:rPr>
              <a:t>platypus</a:t>
            </a:r>
            <a:r>
              <a:rPr lang="en-US" sz="2800" dirty="0" smtClean="0">
                <a:solidFill>
                  <a:srgbClr val="FF0000"/>
                </a:solidFill>
              </a:rPr>
              <a:t> and </a:t>
            </a:r>
            <a:r>
              <a:rPr lang="hu-HU" sz="2800" dirty="0" err="1" smtClean="0">
                <a:solidFill>
                  <a:srgbClr val="FF0000"/>
                </a:solidFill>
              </a:rPr>
              <a:t>echidna</a:t>
            </a:r>
            <a:r>
              <a:rPr lang="en-US" sz="2800" dirty="0" smtClean="0">
                <a:solidFill>
                  <a:srgbClr val="FF0000"/>
                </a:solidFill>
              </a:rPr>
              <a:t>); a host of </a:t>
            </a:r>
            <a:r>
              <a:rPr lang="hu-HU" sz="2800" dirty="0" err="1" smtClean="0">
                <a:solidFill>
                  <a:srgbClr val="FF0000"/>
                </a:solidFill>
              </a:rPr>
              <a:t>marsupials</a:t>
            </a:r>
            <a:r>
              <a:rPr lang="en-US" sz="2800" dirty="0" smtClean="0">
                <a:solidFill>
                  <a:srgbClr val="FF0000"/>
                </a:solidFill>
              </a:rPr>
              <a:t>, including the </a:t>
            </a:r>
            <a:r>
              <a:rPr lang="hu-HU" sz="2800" dirty="0" err="1" smtClean="0">
                <a:solidFill>
                  <a:srgbClr val="FF0000"/>
                </a:solidFill>
              </a:rPr>
              <a:t>kangaroo</a:t>
            </a:r>
            <a:r>
              <a:rPr lang="en-US" sz="2800" dirty="0" smtClean="0">
                <a:solidFill>
                  <a:srgbClr val="FF0000"/>
                </a:solidFill>
              </a:rPr>
              <a:t>, </a:t>
            </a:r>
            <a:r>
              <a:rPr lang="hu-HU" sz="2800" dirty="0" smtClean="0">
                <a:solidFill>
                  <a:srgbClr val="FF0000"/>
                </a:solidFill>
              </a:rPr>
              <a:t>koala</a:t>
            </a:r>
            <a:r>
              <a:rPr lang="en-US" sz="2800" dirty="0" smtClean="0">
                <a:solidFill>
                  <a:srgbClr val="FF0000"/>
                </a:solidFill>
              </a:rPr>
              <a:t>, and </a:t>
            </a:r>
            <a:r>
              <a:rPr lang="hu-HU" sz="2800" dirty="0" err="1" smtClean="0">
                <a:solidFill>
                  <a:srgbClr val="FF0000"/>
                </a:solidFill>
              </a:rPr>
              <a:t>wombat</a:t>
            </a:r>
            <a:r>
              <a:rPr lang="en-US" sz="2800" dirty="0" smtClean="0">
                <a:solidFill>
                  <a:srgbClr val="FF0000"/>
                </a:solidFill>
              </a:rPr>
              <a:t>, and birds such as the </a:t>
            </a:r>
            <a:r>
              <a:rPr lang="hu-HU" sz="2800" dirty="0" smtClean="0">
                <a:solidFill>
                  <a:srgbClr val="FF0000"/>
                </a:solidFill>
              </a:rPr>
              <a:t>emu</a:t>
            </a:r>
            <a:r>
              <a:rPr lang="en-US" sz="2800" dirty="0" smtClean="0">
                <a:solidFill>
                  <a:srgbClr val="FF0000"/>
                </a:solidFill>
              </a:rPr>
              <a:t> and the </a:t>
            </a:r>
            <a:r>
              <a:rPr lang="hu-HU" sz="2800" dirty="0" err="1" smtClean="0">
                <a:solidFill>
                  <a:srgbClr val="FF0000"/>
                </a:solidFill>
              </a:rPr>
              <a:t>kookaburra</a:t>
            </a:r>
            <a:r>
              <a:rPr lang="en-US" sz="2800" dirty="0" smtClean="0">
                <a:solidFill>
                  <a:srgbClr val="FF0000"/>
                </a:solidFill>
              </a:rPr>
              <a:t>.Australia is home to </a:t>
            </a:r>
            <a:r>
              <a:rPr lang="hu-HU" sz="2800" dirty="0" err="1" smtClean="0">
                <a:solidFill>
                  <a:srgbClr val="FF0000"/>
                </a:solidFill>
              </a:rPr>
              <a:t>many</a:t>
            </a:r>
            <a:r>
              <a:rPr lang="hu-HU" sz="2800" dirty="0" smtClean="0">
                <a:solidFill>
                  <a:srgbClr val="FF0000"/>
                </a:solidFill>
              </a:rPr>
              <a:t> </a:t>
            </a:r>
            <a:r>
              <a:rPr lang="hu-HU" sz="2800" dirty="0" err="1" smtClean="0">
                <a:solidFill>
                  <a:srgbClr val="FF0000"/>
                </a:solidFill>
              </a:rPr>
              <a:t>dangerous</a:t>
            </a:r>
            <a:r>
              <a:rPr lang="hu-HU" sz="2800" dirty="0" smtClean="0">
                <a:solidFill>
                  <a:srgbClr val="FF0000"/>
                </a:solidFill>
              </a:rPr>
              <a:t> </a:t>
            </a:r>
            <a:r>
              <a:rPr lang="hu-HU" sz="2800" dirty="0" err="1" smtClean="0">
                <a:solidFill>
                  <a:srgbClr val="FF0000"/>
                </a:solidFill>
              </a:rPr>
              <a:t>animals</a:t>
            </a:r>
            <a:r>
              <a:rPr lang="en-US" sz="2800" dirty="0" smtClean="0">
                <a:solidFill>
                  <a:srgbClr val="FF0000"/>
                </a:solidFill>
              </a:rPr>
              <a:t> including some of the most venomous snakes in the world.</a:t>
            </a:r>
            <a:endParaRPr lang="hu-HU" sz="2800" dirty="0">
              <a:solidFill>
                <a:srgbClr val="FF0000"/>
              </a:solidFill>
            </a:endParaRPr>
          </a:p>
        </p:txBody>
      </p:sp>
      <p:sp>
        <p:nvSpPr>
          <p:cNvPr id="4" name="Téglalap 3"/>
          <p:cNvSpPr/>
          <p:nvPr/>
        </p:nvSpPr>
        <p:spPr>
          <a:xfrm>
            <a:off x="2000232" y="214290"/>
            <a:ext cx="5274451"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Environment</a:t>
            </a:r>
            <a:endParaRPr lang="hu-H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1785926"/>
            <a:ext cx="8229600" cy="4797436"/>
          </a:xfrm>
        </p:spPr>
        <p:txBody>
          <a:bodyPr>
            <a:normAutofit/>
          </a:bodyPr>
          <a:lstStyle/>
          <a:p>
            <a:pPr algn="l"/>
            <a:r>
              <a:rPr lang="en-US" sz="3600" dirty="0" smtClean="0">
                <a:solidFill>
                  <a:srgbClr val="FF0000"/>
                </a:solidFill>
              </a:rPr>
              <a:t>Protection of the environment is also a major political </a:t>
            </a:r>
            <a:r>
              <a:rPr lang="en-US" sz="3600" dirty="0" err="1" smtClean="0">
                <a:solidFill>
                  <a:srgbClr val="FF0000"/>
                </a:solidFill>
              </a:rPr>
              <a:t>issue.In</a:t>
            </a:r>
            <a:r>
              <a:rPr lang="en-US" sz="3600" dirty="0" smtClean="0">
                <a:solidFill>
                  <a:srgbClr val="FF0000"/>
                </a:solidFill>
              </a:rPr>
              <a:t> 2007, the </a:t>
            </a:r>
            <a:r>
              <a:rPr lang="hu-HU" sz="3600" dirty="0" err="1" smtClean="0">
                <a:solidFill>
                  <a:srgbClr val="FF0000"/>
                </a:solidFill>
              </a:rPr>
              <a:t>First</a:t>
            </a:r>
            <a:r>
              <a:rPr lang="hu-HU" sz="3600" dirty="0" smtClean="0">
                <a:solidFill>
                  <a:srgbClr val="FF0000"/>
                </a:solidFill>
              </a:rPr>
              <a:t> </a:t>
            </a:r>
            <a:r>
              <a:rPr lang="hu-HU" sz="3600" dirty="0" err="1" smtClean="0">
                <a:solidFill>
                  <a:srgbClr val="FF0000"/>
                </a:solidFill>
              </a:rPr>
              <a:t>Rudd</a:t>
            </a:r>
            <a:r>
              <a:rPr lang="hu-HU" sz="3600" dirty="0" smtClean="0">
                <a:solidFill>
                  <a:srgbClr val="FF0000"/>
                </a:solidFill>
              </a:rPr>
              <a:t> </a:t>
            </a:r>
            <a:r>
              <a:rPr lang="hu-HU" sz="3600" dirty="0" err="1" smtClean="0">
                <a:solidFill>
                  <a:srgbClr val="FF0000"/>
                </a:solidFill>
              </a:rPr>
              <a:t>Government</a:t>
            </a:r>
            <a:r>
              <a:rPr lang="en-US" sz="3600" dirty="0" smtClean="0">
                <a:solidFill>
                  <a:srgbClr val="FF0000"/>
                </a:solidFill>
              </a:rPr>
              <a:t> signed the instrument of ratification of the </a:t>
            </a:r>
            <a:r>
              <a:rPr lang="hu-HU" sz="3600" dirty="0" smtClean="0">
                <a:solidFill>
                  <a:srgbClr val="FF0000"/>
                </a:solidFill>
              </a:rPr>
              <a:t>Kyoto </a:t>
            </a:r>
            <a:r>
              <a:rPr lang="hu-HU" sz="3600" dirty="0" err="1" smtClean="0">
                <a:solidFill>
                  <a:srgbClr val="FF0000"/>
                </a:solidFill>
              </a:rPr>
              <a:t>Protocol</a:t>
            </a:r>
            <a:r>
              <a:rPr lang="en-US" sz="3600" dirty="0" smtClean="0">
                <a:solidFill>
                  <a:srgbClr val="FF0000"/>
                </a:solidFill>
              </a:rPr>
              <a:t>. Nevertheless, Australia's </a:t>
            </a:r>
            <a:r>
              <a:rPr lang="hu-HU" sz="3600" dirty="0" err="1" smtClean="0">
                <a:solidFill>
                  <a:srgbClr val="FF0000"/>
                </a:solidFill>
              </a:rPr>
              <a:t>carbon</a:t>
            </a:r>
            <a:r>
              <a:rPr lang="hu-HU" sz="3600" dirty="0" smtClean="0">
                <a:solidFill>
                  <a:srgbClr val="FF0000"/>
                </a:solidFill>
              </a:rPr>
              <a:t> </a:t>
            </a:r>
            <a:r>
              <a:rPr lang="hu-HU" sz="3600" dirty="0" err="1" smtClean="0">
                <a:solidFill>
                  <a:srgbClr val="FF0000"/>
                </a:solidFill>
              </a:rPr>
              <a:t>dioxide</a:t>
            </a:r>
            <a:r>
              <a:rPr lang="hu-HU" sz="3600" dirty="0" smtClean="0">
                <a:solidFill>
                  <a:srgbClr val="FF0000"/>
                </a:solidFill>
              </a:rPr>
              <a:t> </a:t>
            </a:r>
            <a:r>
              <a:rPr lang="hu-HU" sz="3600" dirty="0" err="1" smtClean="0">
                <a:solidFill>
                  <a:srgbClr val="FF0000"/>
                </a:solidFill>
              </a:rPr>
              <a:t>emissions</a:t>
            </a:r>
            <a:r>
              <a:rPr lang="hu-HU" sz="3600" dirty="0">
                <a:solidFill>
                  <a:srgbClr val="FF0000"/>
                </a:solidFill>
              </a:rPr>
              <a:t> </a:t>
            </a:r>
            <a:r>
              <a:rPr lang="hu-HU" sz="3600" dirty="0" smtClean="0">
                <a:solidFill>
                  <a:srgbClr val="FF0000"/>
                </a:solidFill>
              </a:rPr>
              <a:t>per </a:t>
            </a:r>
            <a:r>
              <a:rPr lang="hu-HU" sz="3600" dirty="0" err="1" smtClean="0">
                <a:solidFill>
                  <a:srgbClr val="FF0000"/>
                </a:solidFill>
              </a:rPr>
              <a:t>capita</a:t>
            </a:r>
            <a:r>
              <a:rPr lang="en-US" sz="3600" dirty="0" smtClean="0">
                <a:solidFill>
                  <a:srgbClr val="FF0000"/>
                </a:solidFill>
              </a:rPr>
              <a:t> are among the highest in the world, lower than those of only a few other </a:t>
            </a:r>
            <a:r>
              <a:rPr lang="en-US" sz="3600" dirty="0" err="1" smtClean="0">
                <a:solidFill>
                  <a:srgbClr val="FF0000"/>
                </a:solidFill>
              </a:rPr>
              <a:t>industrialised</a:t>
            </a:r>
            <a:r>
              <a:rPr lang="en-US" sz="3600" dirty="0" smtClean="0">
                <a:solidFill>
                  <a:srgbClr val="FF0000"/>
                </a:solidFill>
              </a:rPr>
              <a:t> nations.</a:t>
            </a:r>
            <a:endParaRPr lang="hu-HU" sz="3500" dirty="0">
              <a:solidFill>
                <a:srgbClr val="FF0000"/>
              </a:solidFill>
            </a:endParaRPr>
          </a:p>
        </p:txBody>
      </p:sp>
      <p:sp>
        <p:nvSpPr>
          <p:cNvPr id="4" name="Téglalap 3"/>
          <p:cNvSpPr/>
          <p:nvPr/>
        </p:nvSpPr>
        <p:spPr>
          <a:xfrm>
            <a:off x="642910" y="428604"/>
            <a:ext cx="7744492"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Environmental</a:t>
            </a:r>
            <a:r>
              <a:rPr lang="hu-H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hu-HU"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issues</a:t>
            </a:r>
            <a:endParaRPr lang="hu-H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534</Words>
  <Application>Microsoft Office PowerPoint</Application>
  <PresentationFormat>Diavetítés a képernyőre (4:3 oldalarány)</PresentationFormat>
  <Paragraphs>19</Paragraphs>
  <Slides>13</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13</vt:i4>
      </vt:variant>
    </vt:vector>
  </HeadingPairs>
  <TitlesOfParts>
    <vt:vector size="16" baseType="lpstr">
      <vt:lpstr>Arial</vt:lpstr>
      <vt:lpstr>Calibri</vt:lpstr>
      <vt:lpstr>Office-téma</vt:lpstr>
      <vt:lpstr>Australia</vt:lpstr>
      <vt:lpstr>PowerPoint bemutató</vt:lpstr>
      <vt:lpstr>The earliest recorded use of the word Australia in English was in 1625 in "A note of Australia del Espíritu Santo, written by Sir Richard Hakluyt", published by Samuel Purchas in Hakluytus Posthumus, a corruption of the original Spanish name "Tierra Austral del Espíritu Santo" (Southern Land of the Holy Spirit)for an island in Vanuatu.</vt:lpstr>
      <vt:lpstr>Human habitation of the Australian continent is estimated to have begun between 42,000 and 48,000 years ago,possibly with the migration of people by land bridges and short sea-crossings from what is now South-East Asia. These first inhabitants may have been ancestors of modern Indigenous Australians.</vt:lpstr>
      <vt:lpstr>At the time of European settlement in the late 18th century, most Indigenous Australians were hunter-gatherers, with a complex oral culture and spiritual values based on reverence for the land and a belief in the Dreamtime.</vt:lpstr>
      <vt:lpstr>The first recorded European sighting of the Australian mainland, and the first recorded European landfall on the Australian continent, are attributed to the Dutch navigator Willem Lanszoon. He sighted the coast of Cape York Peninsula in early 1606, and made landfall on 26 February at the Pennfather River near the modern town of Weipa on Cape York.</vt:lpstr>
      <vt:lpstr>The climate of Australia is significantly influenced by ocean currents, including the Indian Ocean Dipole and the El Niño-Southern Oscillation, which is correlated with periodic drought, and the seasonal tropical low-pressure system that produces cyclones in northern Australia.These factors cause rainfall to vary markedly from year to year. Much of the northern part of the country has a tropical, predominantly summer-rainfall (monsoon) climate.The southwest corner of the country has a Mediterran climate.Much of the southeast (including Tasmania) is temperate.</vt:lpstr>
      <vt:lpstr>Australian forests are mostly made up of evergreen species, particularly eucalyptus trees in the less arid regions, wattles replace them in drier regions and deserts as the most dominant species.Among well-known Australian animals are the monotremes (the platypus and echidna); a host of marsupials, including the kangaroo, koala, and wombat, and birds such as the emu and the kookaburra.Australia is home to many dangerous animals including some of the most venomous snakes in the world.</vt:lpstr>
      <vt:lpstr>Protection of the environment is also a major political issue.In 2007, the First Rudd Government signed the instrument of ratification of the Kyoto Protocol. Nevertheless, Australia's carbon dioxide emissions per capita are among the highest in the world, lower than those of only a few other industrialised nations.</vt:lpstr>
      <vt:lpstr>Now some picture from Australia and it’s animals.</vt:lpstr>
      <vt:lpstr>PowerPoint bemutató</vt:lpstr>
      <vt:lpstr>PowerPoint bemutató</vt:lpstr>
      <vt:lpstr>Thank you for your attention, Ihope it was informative.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chris</dc:creator>
  <cp:lastModifiedBy>User</cp:lastModifiedBy>
  <cp:revision>8</cp:revision>
  <dcterms:created xsi:type="dcterms:W3CDTF">2015-03-24T17:13:09Z</dcterms:created>
  <dcterms:modified xsi:type="dcterms:W3CDTF">2015-03-24T20:17:48Z</dcterms:modified>
</cp:coreProperties>
</file>